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04" r:id="rId4"/>
    <p:sldId id="276" r:id="rId5"/>
    <p:sldId id="279" r:id="rId6"/>
    <p:sldId id="312" r:id="rId7"/>
    <p:sldId id="306" r:id="rId8"/>
    <p:sldId id="323" r:id="rId9"/>
    <p:sldId id="307" r:id="rId10"/>
    <p:sldId id="262" r:id="rId11"/>
    <p:sldId id="321" r:id="rId12"/>
    <p:sldId id="314" r:id="rId13"/>
    <p:sldId id="313" r:id="rId14"/>
    <p:sldId id="266" r:id="rId15"/>
    <p:sldId id="322" r:id="rId16"/>
    <p:sldId id="317" r:id="rId17"/>
    <p:sldId id="318" r:id="rId18"/>
    <p:sldId id="319" r:id="rId19"/>
    <p:sldId id="320" r:id="rId20"/>
    <p:sldId id="302" r:id="rId21"/>
    <p:sldId id="282" r:id="rId22"/>
    <p:sldId id="283" r:id="rId23"/>
    <p:sldId id="287" r:id="rId24"/>
    <p:sldId id="288" r:id="rId25"/>
    <p:sldId id="289" r:id="rId2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724" autoAdjust="0"/>
  </p:normalViewPr>
  <p:slideViewPr>
    <p:cSldViewPr snapToGrid="0">
      <p:cViewPr varScale="1">
        <p:scale>
          <a:sx n="56" d="100"/>
          <a:sy n="56" d="100"/>
        </p:scale>
        <p:origin x="-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Impact" pitchFamily="34" charset="0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トップの人格・識見・能力</c:v>
                </c:pt>
                <c:pt idx="1">
                  <c:v>仕事にやりがいを持たせること</c:v>
                </c:pt>
                <c:pt idx="2">
                  <c:v>中間管理職の人格・識見・能力</c:v>
                </c:pt>
                <c:pt idx="3">
                  <c:v>企業の将来目標</c:v>
                </c:pt>
                <c:pt idx="4">
                  <c:v>成果に見合う賃金体系</c:v>
                </c:pt>
                <c:pt idx="5">
                  <c:v>企業の組織風土・企業文化</c:v>
                </c:pt>
                <c:pt idx="6">
                  <c:v>企業の業績</c:v>
                </c:pt>
                <c:pt idx="7">
                  <c:v>モチベーションを高める制度</c:v>
                </c:pt>
                <c:pt idx="8">
                  <c:v>一般社員の姿勢</c:v>
                </c:pt>
                <c:pt idx="9">
                  <c:v>明確なキャリアアップの機会</c:v>
                </c:pt>
                <c:pt idx="10">
                  <c:v>知名度・ブランド力</c:v>
                </c:pt>
                <c:pt idx="11">
                  <c:v>その他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0.57399999999999995</c:v>
                </c:pt>
                <c:pt idx="1">
                  <c:v>0.53500000000000003</c:v>
                </c:pt>
                <c:pt idx="2">
                  <c:v>0.45400000000000001</c:v>
                </c:pt>
                <c:pt idx="3">
                  <c:v>0.39300000000000024</c:v>
                </c:pt>
                <c:pt idx="4">
                  <c:v>0.36100000000000021</c:v>
                </c:pt>
                <c:pt idx="5">
                  <c:v>0.25600000000000001</c:v>
                </c:pt>
                <c:pt idx="6">
                  <c:v>0.20100000000000001</c:v>
                </c:pt>
                <c:pt idx="7">
                  <c:v>0.10500000000000002</c:v>
                </c:pt>
                <c:pt idx="8">
                  <c:v>7.3000000000000037E-2</c:v>
                </c:pt>
                <c:pt idx="9">
                  <c:v>6.7000000000000046E-2</c:v>
                </c:pt>
                <c:pt idx="10">
                  <c:v>4.6000000000000013E-2</c:v>
                </c:pt>
                <c:pt idx="11">
                  <c:v>1.0999999999999999E-2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33-408D-A09A-7D34CFC9E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2425528"/>
        <c:axId val="392425920"/>
        <c:axId val="0"/>
      </c:bar3DChart>
      <c:catAx>
        <c:axId val="3924255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HGP創英角ｺﾞｼｯｸUB" pitchFamily="50" charset="-128"/>
                <a:ea typeface="HGP創英角ｺﾞｼｯｸUB" pitchFamily="50" charset="-128"/>
              </a:defRPr>
            </a:pPr>
            <a:endParaRPr lang="ja-JP"/>
          </a:p>
        </c:txPr>
        <c:crossAx val="392425920"/>
        <c:crosses val="autoZero"/>
        <c:auto val="1"/>
        <c:lblAlgn val="ctr"/>
        <c:lblOffset val="100"/>
        <c:noMultiLvlLbl val="0"/>
      </c:catAx>
      <c:valAx>
        <c:axId val="3924259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39242552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D2422-E1BD-4513-8868-98B55441BD56}" type="datetimeFigureOut">
              <a:rPr kumimoji="1" lang="ja-JP" altLang="en-US" smtClean="0"/>
              <a:t>2022/8/27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8C689-DE7A-4F0B-9622-00065D1190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40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64AB7-F680-4126-B079-5E0789A82737}" type="datetimeFigureOut">
              <a:rPr kumimoji="1" lang="ja-JP" altLang="en-US" smtClean="0"/>
              <a:t>2022/8/27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9730E-41FB-446F-A34F-2C01FBF0CC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54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9730E-41FB-446F-A34F-2C01FBF0CC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629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斉唱の際には行動旗を見る　以前はもっとスローテンポだった。「夢果てしなく」由紀さおり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1FB56-ED9E-4804-B038-6112EA7E14A2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345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・昭和</a:t>
            </a:r>
            <a:r>
              <a:rPr kumimoji="1" lang="en-US" altLang="ja-JP" dirty="0"/>
              <a:t>20</a:t>
            </a:r>
            <a:r>
              <a:rPr kumimoji="1" lang="ja-JP" altLang="en-US" dirty="0"/>
              <a:t>年には何がありましたか？</a:t>
            </a:r>
            <a:endParaRPr kumimoji="1" lang="en-US" altLang="ja-JP" dirty="0"/>
          </a:p>
          <a:p>
            <a:r>
              <a:rPr kumimoji="1" lang="ja-JP" altLang="en-US" dirty="0"/>
              <a:t>→栞</a:t>
            </a:r>
            <a:r>
              <a:rPr kumimoji="1" lang="en-US" altLang="ja-JP" dirty="0"/>
              <a:t>2P</a:t>
            </a:r>
            <a:r>
              <a:rPr kumimoji="1" lang="ja-JP" altLang="en-US" dirty="0"/>
              <a:t>に当時の状況が書いてある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・終戦日（</a:t>
            </a:r>
            <a:r>
              <a:rPr kumimoji="1" lang="en-US" altLang="ja-JP" dirty="0"/>
              <a:t>8/15</a:t>
            </a:r>
            <a:r>
              <a:rPr kumimoji="1" lang="ja-JP" altLang="en-US" dirty="0"/>
              <a:t>）からたった</a:t>
            </a:r>
            <a:r>
              <a:rPr kumimoji="1" lang="en-US" altLang="ja-JP" dirty="0"/>
              <a:t>18</a:t>
            </a:r>
            <a:r>
              <a:rPr kumimoji="1" lang="ja-JP" altLang="en-US" dirty="0"/>
              <a:t>日で倫理研究所を設立した</a:t>
            </a:r>
            <a:endParaRPr kumimoji="1" lang="en-US" altLang="ja-JP" dirty="0"/>
          </a:p>
          <a:p>
            <a:r>
              <a:rPr kumimoji="1" lang="ja-JP" altLang="en-US" dirty="0"/>
              <a:t>→それほど日本がすさんでいた。戦後のすさんだ世の中を良くしたいとの思い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9730E-41FB-446F-A34F-2C01FBF0CC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950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9730E-41FB-446F-A34F-2C01FBF0CC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37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9730E-41FB-446F-A34F-2C01FBF0CCF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65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斉唱の際には行動旗を見る　以前はもっとスローテンポだった。「夢果てしなく」由紀さおり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1FB56-ED9E-4804-B038-6112EA7E14A2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034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斉唱の際には行動旗を見る　以前はもっとスローテンポだった。「夢果てしなく」由紀さおり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1FB56-ED9E-4804-B038-6112EA7E14A2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003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斉唱の際には行動旗を見る　以前はもっとスローテンポだった。「夢果てしなく」由紀さおり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1FB56-ED9E-4804-B038-6112EA7E14A2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409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斉唱の際には行動旗を見る　以前はもっとスローテンポだった。「夢果てしなく」由紀さおり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1FB56-ED9E-4804-B038-6112EA7E14A2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865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斉唱の際には行動旗を見る　以前はもっとスローテンポだった。「夢果てしなく」由紀さおり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1FB56-ED9E-4804-B038-6112EA7E14A2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44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7E43-8C8C-4C85-BD95-6C7DB5A2ED13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80046" y="6492875"/>
            <a:ext cx="6297612" cy="365125"/>
          </a:xfrm>
        </p:spPr>
        <p:txBody>
          <a:bodyPr/>
          <a:lstStyle>
            <a:lvl1pPr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en-US" altLang="zh-CN" dirty="0"/>
              <a:t>©2022</a:t>
            </a:r>
            <a:r>
              <a:rPr lang="zh-CN" altLang="en-US" dirty="0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DA2-FC1F-476F-831D-69BFED188EB4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62B8-E3A9-4A3E-A20C-29C088BB3B6D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69A7-6C31-4521-9CC7-8C2B2555BED9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309F-1675-4CE9-BFB9-BC86B0D5565F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DA50-EC63-42F3-B1B3-8507D84C3759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69AD-39DB-4C83-B607-88D327E554F8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409E-882E-4118-955A-46DB35BE8C3E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5ABD-C769-4B58-BE82-62FE59B0DA75}" type="datetime1">
              <a:rPr kumimoji="1" lang="en-US" altLang="ja-JP" smtClean="0"/>
              <a:t>8/27/2022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©2022</a:t>
            </a:r>
            <a:r>
              <a:rPr kumimoji="1" lang="zh-CN" altLang="en-US"/>
              <a:t>名古屋市南区倫理法人会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BC4-1369-4155-8F7F-246E9B9B31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41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DE86-38D5-4278-A18B-53C80E435608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©2022</a:t>
            </a:r>
            <a:r>
              <a:rPr lang="zh-CN" altLang="en-US" dirty="0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3774-6879-48D4-99E2-FC4A801427B6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B4F0-8794-4B6F-8563-A19D508DB55E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CE8-6F6A-47BB-BC89-2B3CA76421BE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C05FF-0D90-45EF-A4E6-E9B42D005B56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BA11-935B-4B0A-BE39-44FCB173F2BD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758C-2DC2-4541-BC0D-8EC3419623DA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9224-C25A-4CBC-82DE-C981519C043B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44257-AFF7-4EC9-B0DE-7B1F7566959D}" type="datetime1">
              <a:rPr lang="en-US" altLang="ja-JP" smtClean="0"/>
              <a:t>8/27/2022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1268" y="650134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en-US" altLang="zh-CN" dirty="0"/>
              <a:t>©2022</a:t>
            </a:r>
            <a:r>
              <a:rPr lang="zh-CN" altLang="en-US" dirty="0"/>
              <a:t>名古屋市南区倫理法人会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app=desktop&amp;v=kQzLDLQb2lQ&amp;feature=youtu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6EE11F5-B58C-415C-AA3D-53F0A1682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94809"/>
            <a:ext cx="7766936" cy="1646302"/>
          </a:xfrm>
        </p:spPr>
        <p:txBody>
          <a:bodyPr/>
          <a:lstStyle/>
          <a:p>
            <a:pPr algn="l"/>
            <a:r>
              <a:rPr kumimoji="1" lang="ja-JP" altLang="en-US" sz="2400" b="1" dirty="0"/>
              <a:t>令和４年度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sz="3600" b="1" dirty="0"/>
              <a:t>名古屋市南区倫理法人会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FAB95332-9D4F-4ED4-93AB-0577F4885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945933"/>
            <a:ext cx="7766936" cy="1096899"/>
          </a:xfrm>
        </p:spPr>
        <p:txBody>
          <a:bodyPr>
            <a:normAutofit fontScale="92500"/>
          </a:bodyPr>
          <a:lstStyle/>
          <a:p>
            <a:pPr algn="ctr"/>
            <a:r>
              <a:rPr lang="ja-JP" altLang="en-US" sz="4800" b="1" dirty="0"/>
              <a:t>新入会員</a:t>
            </a:r>
            <a:r>
              <a:rPr kumimoji="1" lang="ja-JP" altLang="en-US" sz="4800" b="1" dirty="0"/>
              <a:t>オリエンテーション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0A417A0-415A-41A2-96DC-602C4DCB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©2022</a:t>
            </a:r>
            <a:r>
              <a:rPr lang="zh-CN" altLang="en-US" dirty="0"/>
              <a:t>名古屋市南区倫理法人会</a:t>
            </a:r>
            <a:endParaRPr lang="en-US" dirty="0"/>
          </a:p>
        </p:txBody>
      </p:sp>
      <p:sp>
        <p:nvSpPr>
          <p:cNvPr id="4" name="テキスト ボックス 3">
            <a:hlinkClick r:id="rId3"/>
          </p:cNvPr>
          <p:cNvSpPr txBox="1"/>
          <p:nvPr/>
        </p:nvSpPr>
        <p:spPr>
          <a:xfrm>
            <a:off x="418640" y="5096411"/>
            <a:ext cx="9540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u="sng" dirty="0" smtClean="0">
                <a:solidFill>
                  <a:srgbClr val="0066FF"/>
                </a:solidFill>
              </a:rPr>
              <a:t>https</a:t>
            </a:r>
            <a:r>
              <a:rPr lang="en-US" altLang="ja-JP" u="sng" dirty="0">
                <a:solidFill>
                  <a:srgbClr val="0066FF"/>
                </a:solidFill>
              </a:rPr>
              <a:t>://</a:t>
            </a:r>
            <a:r>
              <a:rPr lang="en-US" altLang="ja-JP" u="sng" dirty="0" smtClean="0">
                <a:solidFill>
                  <a:srgbClr val="0066FF"/>
                </a:solidFill>
              </a:rPr>
              <a:t>www.youtube.com/watch?app=desktop&amp;v=kQzLDLQb2lQ&amp;feature=youtu.be</a:t>
            </a:r>
            <a:endParaRPr lang="ja-JP" altLang="ja-JP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5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kumimoji="1" lang="en-US" altLang="ja-JP" b="1" dirty="0">
                <a:latin typeface="+mj-ea"/>
              </a:rPr>
              <a:t>【</a:t>
            </a:r>
            <a:r>
              <a:rPr kumimoji="1" lang="ja-JP" altLang="en-US" b="1" dirty="0">
                <a:latin typeface="+mj-ea"/>
              </a:rPr>
              <a:t>倫理法人会組織図</a:t>
            </a:r>
            <a:r>
              <a:rPr kumimoji="1" lang="en-US" altLang="ja-JP" b="1" dirty="0">
                <a:latin typeface="+mj-ea"/>
              </a:rPr>
              <a:t>】</a:t>
            </a:r>
            <a:endParaRPr kumimoji="1" lang="ja-JP" altLang="en-US" b="1" dirty="0">
              <a:latin typeface="+mj-ea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38770076-A0D0-447F-AEBA-A5AB2032A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734993" y="1139188"/>
            <a:ext cx="7154517" cy="4687111"/>
            <a:chOff x="1460673" y="1447798"/>
            <a:chExt cx="7154517" cy="4687111"/>
          </a:xfrm>
        </p:grpSpPr>
        <p:graphicFrame>
          <p:nvGraphicFramePr>
            <p:cNvPr id="11" name="オブジェクト 10">
              <a:extLst>
                <a:ext uri="{FF2B5EF4-FFF2-40B4-BE49-F238E27FC236}">
                  <a16:creationId xmlns="" xmlns:a16="http://schemas.microsoft.com/office/drawing/2014/main" id="{CE620685-9E67-4DFB-BBA3-51F8E5C6043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3939555"/>
                </p:ext>
              </p:extLst>
            </p:nvPr>
          </p:nvGraphicFramePr>
          <p:xfrm>
            <a:off x="1460673" y="1695097"/>
            <a:ext cx="6845127" cy="4439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Worksheet" r:id="rId3" imgW="4337038" imgH="2812969" progId="Excel.Sheet.12">
                    <p:embed/>
                  </p:oleObj>
                </mc:Choice>
                <mc:Fallback>
                  <p:oleObj name="Worksheet" r:id="rId3" imgW="4337038" imgH="2812969" progId="Excel.Sheet.12">
                    <p:embed/>
                    <p:pic>
                      <p:nvPicPr>
                        <p:cNvPr id="11" name="オブジェクト 10">
                          <a:extLst>
                            <a:ext uri="{FF2B5EF4-FFF2-40B4-BE49-F238E27FC236}">
                              <a16:creationId xmlns="" xmlns:a16="http://schemas.microsoft.com/office/drawing/2014/main" id="{CE620685-9E67-4DFB-BBA3-51F8E5C6043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460673" y="1695097"/>
                          <a:ext cx="6845127" cy="44398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正方形/長方形 3"/>
            <p:cNvSpPr/>
            <p:nvPr/>
          </p:nvSpPr>
          <p:spPr>
            <a:xfrm>
              <a:off x="5056742" y="1447798"/>
              <a:ext cx="3558448" cy="13284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33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+mj-ea"/>
              </a:rPr>
              <a:t>５</a:t>
            </a:r>
            <a:r>
              <a:rPr lang="ja-JP" altLang="en-US" b="1" dirty="0" smtClean="0">
                <a:latin typeface="+mj-ea"/>
              </a:rPr>
              <a:t>．</a:t>
            </a:r>
            <a:r>
              <a:rPr lang="ja-JP" altLang="en-US" b="1" dirty="0">
                <a:latin typeface="+mj-ea"/>
              </a:rPr>
              <a:t>モーニングセミナー</a:t>
            </a:r>
            <a:endParaRPr kumimoji="1" lang="ja-JP" altLang="en-US" sz="2000" b="1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7799"/>
            <a:ext cx="9371542" cy="5267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　　</a:t>
            </a:r>
            <a:r>
              <a:rPr kumimoji="1" lang="en-US" altLang="ja-JP" sz="2400" dirty="0"/>
              <a:t>『</a:t>
            </a:r>
            <a:r>
              <a:rPr kumimoji="1" lang="ja-JP" altLang="en-US" sz="2400" dirty="0"/>
              <a:t>経営者モーニングセミナー</a:t>
            </a:r>
            <a:r>
              <a:rPr lang="en-US" altLang="ja-JP" sz="2400" dirty="0"/>
              <a:t>』</a:t>
            </a:r>
            <a:r>
              <a:rPr kumimoji="1" lang="ja-JP" altLang="en-US" sz="2400" dirty="0"/>
              <a:t>は、自らが自己革新を図り、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kumimoji="1" lang="ja-JP" altLang="en-US" sz="2400" dirty="0"/>
              <a:t>企業と家庭の健全な繁栄と地域社会の発展、ひいては日本創生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kumimoji="1" lang="ja-JP" altLang="en-US" sz="2400" dirty="0"/>
              <a:t>に貢献するリーダーを育成するために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□純粋倫理の学習・実践の場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□朝型の生活習慣を体得する場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□異業種交流・情報交換の場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として、</a:t>
            </a:r>
            <a:r>
              <a:rPr lang="ja-JP" altLang="en-US" sz="2400" dirty="0"/>
              <a:t>週１回</a:t>
            </a:r>
            <a:r>
              <a:rPr lang="en-US" altLang="ja-JP" sz="2400" dirty="0"/>
              <a:t>(</a:t>
            </a:r>
            <a:r>
              <a:rPr lang="ja-JP" altLang="en-US" sz="2400" dirty="0"/>
              <a:t>名古屋市南区倫理法人会は原則毎週金曜日</a:t>
            </a:r>
            <a:r>
              <a:rPr lang="en-US" altLang="ja-JP" sz="2400" dirty="0"/>
              <a:t>)</a:t>
            </a:r>
            <a:r>
              <a:rPr lang="ja-JP" altLang="en-US" sz="2400" dirty="0"/>
              <a:t>、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経営者及びそれに準ずる人を対象に行います。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011E4C19-8520-4092-AD67-EB58D6C3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en-US" altLang="ja-JP" b="1" dirty="0">
                <a:latin typeface="+mj-ea"/>
              </a:rPr>
              <a:t>【</a:t>
            </a:r>
            <a:r>
              <a:rPr lang="ja-JP" altLang="en-US" b="1" dirty="0">
                <a:latin typeface="+mj-ea"/>
              </a:rPr>
              <a:t>プログラム</a:t>
            </a:r>
            <a:r>
              <a:rPr lang="en-US" altLang="ja-JP" b="1" dirty="0">
                <a:latin typeface="+mj-ea"/>
              </a:rPr>
              <a:t>】</a:t>
            </a:r>
            <a:endParaRPr kumimoji="1" lang="ja-JP" altLang="en-US" b="1" dirty="0">
              <a:latin typeface="+mj-ea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="" xmlns:a16="http://schemas.microsoft.com/office/drawing/2014/main" id="{4E03ECD8-EF8B-4FE4-9616-0D699F1B7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161780"/>
              </p:ext>
            </p:extLst>
          </p:nvPr>
        </p:nvGraphicFramePr>
        <p:xfrm>
          <a:off x="1510301" y="1359205"/>
          <a:ext cx="73152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603">
                  <a:extLst>
                    <a:ext uri="{9D8B030D-6E8A-4147-A177-3AD203B41FA5}">
                      <a16:colId xmlns="" xmlns:a16="http://schemas.microsoft.com/office/drawing/2014/main" val="1384851621"/>
                    </a:ext>
                  </a:extLst>
                </a:gridCol>
                <a:gridCol w="5324597">
                  <a:extLst>
                    <a:ext uri="{9D8B030D-6E8A-4147-A177-3AD203B41FA5}">
                      <a16:colId xmlns="" xmlns:a16="http://schemas.microsoft.com/office/drawing/2014/main" val="1167559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プログラム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031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５</a:t>
                      </a:r>
                      <a:r>
                        <a:rPr kumimoji="1" lang="en-US" altLang="ja-JP" sz="2400" dirty="0"/>
                        <a:t>:</a:t>
                      </a:r>
                      <a:r>
                        <a:rPr kumimoji="1" lang="ja-JP" altLang="en-US" sz="2400" dirty="0"/>
                        <a:t>００～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会場設営開始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0068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５</a:t>
                      </a:r>
                      <a:r>
                        <a:rPr kumimoji="1" lang="en-US" altLang="ja-JP" sz="2400" dirty="0"/>
                        <a:t>:</a:t>
                      </a:r>
                      <a:r>
                        <a:rPr kumimoji="1" lang="ja-JP" altLang="en-US" sz="2400" dirty="0"/>
                        <a:t>３０～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開場ならびに予行練習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4044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５</a:t>
                      </a:r>
                      <a:r>
                        <a:rPr kumimoji="1" lang="en-US" altLang="ja-JP" sz="2400" dirty="0"/>
                        <a:t>:</a:t>
                      </a:r>
                      <a:r>
                        <a:rPr kumimoji="1" lang="ja-JP" altLang="en-US" sz="2400" dirty="0"/>
                        <a:t>５０～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リハーサル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232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００～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</a:rPr>
                        <a:t>朝礼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012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２５～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着座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93382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３０～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</a:rPr>
                        <a:t>モーニングセミナー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258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aseline="0" dirty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４０～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</a:rPr>
                        <a:t>シェア会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0552655"/>
                  </a:ext>
                </a:extLst>
              </a:tr>
              <a:tr h="412445">
                <a:tc>
                  <a:txBody>
                    <a:bodyPr/>
                    <a:lstStyle/>
                    <a:p>
                      <a:r>
                        <a:rPr kumimoji="1" lang="ja-JP" altLang="en-US" sz="2400" baseline="0" dirty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５５～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</a:rPr>
                        <a:t>朝食会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732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８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２０～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片付け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12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８</a:t>
                      </a:r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: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３０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完全撤収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5439E88E-E6B6-4559-A740-D08760C2C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0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24" y="1512703"/>
            <a:ext cx="4810119" cy="545831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806757" y="1772817"/>
            <a:ext cx="3419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時を守り</a:t>
            </a:r>
            <a:endParaRPr lang="en-US" altLang="ja-JP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場を清め</a:t>
            </a:r>
            <a:endParaRPr lang="en-US" altLang="ja-JP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礼を正す</a:t>
            </a:r>
            <a:endParaRPr lang="en-US" altLang="ja-JP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％の力を</a:t>
            </a:r>
            <a:endParaRPr lang="en-US" altLang="ja-JP" sz="3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出しましょう！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1818525" y="4726112"/>
            <a:ext cx="821983" cy="10171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514D6076-73A6-4DB0-81DE-B4A32FCE2A96}"/>
              </a:ext>
            </a:extLst>
          </p:cNvPr>
          <p:cNvSpPr txBox="1"/>
          <p:nvPr/>
        </p:nvSpPr>
        <p:spPr>
          <a:xfrm>
            <a:off x="594262" y="346659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モーニングセミナーの意義</a:t>
            </a:r>
            <a:r>
              <a:rPr kumimoji="1" lang="en-US" altLang="ja-JP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（１）入室時の礼儀作法</a:t>
            </a:r>
            <a:endParaRPr kumimoji="1" lang="en-US" altLang="ja-JP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27670FEF-3397-43E8-9378-394F702F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671EEF93-F6A2-425C-8129-8CF84913820D}"/>
              </a:ext>
            </a:extLst>
          </p:cNvPr>
          <p:cNvSpPr txBox="1"/>
          <p:nvPr/>
        </p:nvSpPr>
        <p:spPr>
          <a:xfrm>
            <a:off x="6036687" y="627164"/>
            <a:ext cx="4960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マニュアルに沿った運営</a:t>
            </a:r>
            <a:endParaRPr kumimoji="1" lang="ja-JP" altLang="en-US" sz="4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671EEF93-F6A2-425C-8129-8CF84913820D}"/>
              </a:ext>
            </a:extLst>
          </p:cNvPr>
          <p:cNvSpPr txBox="1"/>
          <p:nvPr/>
        </p:nvSpPr>
        <p:spPr>
          <a:xfrm>
            <a:off x="6266205" y="5743254"/>
            <a:ext cx="4907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礼を</a:t>
            </a:r>
            <a:r>
              <a:rPr kumimoji="1" lang="en-US" altLang="ja-JP" sz="4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相手に</a:t>
            </a:r>
            <a:r>
              <a:rPr kumimoji="1" lang="en-US" altLang="ja-JP" sz="4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合わせる</a:t>
            </a:r>
            <a:endParaRPr kumimoji="1" lang="ja-JP" altLang="en-US" sz="4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484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99656" y="33569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正方形/長方形 7"/>
          <p:cNvSpPr/>
          <p:nvPr/>
        </p:nvSpPr>
        <p:spPr>
          <a:xfrm>
            <a:off x="2239367" y="3110195"/>
            <a:ext cx="808616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《</a:t>
            </a:r>
            <a:r>
              <a:rPr lang="ja-JP" altLang="en-US" sz="3200" dirty="0"/>
              <a:t>開始二分前の心得</a:t>
            </a:r>
            <a:r>
              <a:rPr lang="en-US" altLang="ja-JP" sz="3200" dirty="0"/>
              <a:t>》</a:t>
            </a:r>
            <a:r>
              <a:rPr lang="ja-JP" altLang="en-US" sz="3200" dirty="0"/>
              <a:t>　</a:t>
            </a:r>
            <a:r>
              <a:rPr lang="en-US" altLang="ja-JP" sz="2400" dirty="0"/>
              <a:t>※</a:t>
            </a:r>
            <a:r>
              <a:rPr lang="ja-JP" altLang="en-US" sz="2400" dirty="0"/>
              <a:t>軽く目を閉じます</a:t>
            </a:r>
            <a:endParaRPr lang="en-US" altLang="ja-JP" sz="2400" dirty="0"/>
          </a:p>
          <a:p>
            <a:r>
              <a:rPr lang="ja-JP" altLang="en-US" sz="2800" dirty="0"/>
              <a:t>わが命のもとである両親に思いを馳せましょう</a:t>
            </a:r>
          </a:p>
          <a:p>
            <a:r>
              <a:rPr lang="ja-JP" altLang="en-US" sz="2800" dirty="0"/>
              <a:t>両親を通して先祖に感謝し、</a:t>
            </a:r>
          </a:p>
          <a:p>
            <a:r>
              <a:rPr lang="ja-JP" altLang="en-US" sz="2800" dirty="0"/>
              <a:t>自分に最も身近な人々の幸福を願い</a:t>
            </a:r>
          </a:p>
          <a:p>
            <a:r>
              <a:rPr lang="ja-JP" altLang="en-US" sz="2800" dirty="0"/>
              <a:t>その思いを静かに、そして深く・・・</a:t>
            </a:r>
          </a:p>
          <a:p>
            <a:r>
              <a:rPr lang="ja-JP" altLang="en-US" sz="2800" dirty="0"/>
              <a:t>自分の些細なしぐさでの物音が皆の想いを妨げ</a:t>
            </a:r>
          </a:p>
          <a:p>
            <a:r>
              <a:rPr lang="ja-JP" altLang="en-US" sz="2800" dirty="0"/>
              <a:t>静寂さを乱さぬよう心掛けましょう。</a:t>
            </a:r>
            <a:endParaRPr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570" y="718039"/>
            <a:ext cx="5261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（２）開始</a:t>
            </a:r>
            <a:r>
              <a:rPr kumimoji="1" lang="en-US" altLang="ja-JP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分前</a:t>
            </a:r>
            <a:r>
              <a:rPr kumimoji="1" lang="ja-JP" altLang="en-US" sz="32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超</a:t>
            </a:r>
            <a:r>
              <a:rPr kumimoji="1" lang="ja-JP" altLang="en-US" sz="32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静寂</a:t>
            </a:r>
            <a:endParaRPr kumimoji="1" lang="en-US" altLang="ja-JP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52056" y="35093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0786" y="1406966"/>
            <a:ext cx="79816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腹式呼吸・精神統一・準備力・姿勢作り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6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物音立てないで</a:t>
            </a:r>
            <a:r>
              <a:rPr kumimoji="1" lang="en-US" altLang="ja-JP" sz="6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!!</a:t>
            </a:r>
            <a:endParaRPr kumimoji="1" lang="ja-JP" altLang="en-US" sz="6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C7ED1C8C-75E4-4B2A-BE7E-43CB3FAC9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-297946" y="901175"/>
            <a:ext cx="8265183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（３）夢かぎりなく・夢はてしなく斉唱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999656" y="33569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正方形/長方形 7"/>
          <p:cNvSpPr/>
          <p:nvPr/>
        </p:nvSpPr>
        <p:spPr>
          <a:xfrm>
            <a:off x="2292973" y="1663754"/>
            <a:ext cx="5929828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明朗の実践！</a:t>
            </a:r>
            <a:endParaRPr lang="en-US" altLang="ja-JP" sz="3200" dirty="0"/>
          </a:p>
          <a:p>
            <a:r>
              <a:rPr lang="ja-JP" altLang="en-US" sz="3200" dirty="0"/>
              <a:t>　□奇数月：夢はてしなく</a:t>
            </a:r>
            <a:endParaRPr lang="en-US" altLang="ja-JP" sz="3200" dirty="0"/>
          </a:p>
          <a:p>
            <a:r>
              <a:rPr lang="ja-JP" altLang="en-US" sz="3200" dirty="0"/>
              <a:t>　□偶数月：夢かぎりなく</a:t>
            </a:r>
            <a:endParaRPr lang="en-US" altLang="ja-JP" sz="3200" dirty="0"/>
          </a:p>
          <a:p>
            <a:r>
              <a:rPr lang="ja-JP" altLang="en-US" sz="3200" dirty="0"/>
              <a:t>　</a:t>
            </a:r>
            <a:r>
              <a:rPr lang="en-US" altLang="ja-JP" sz="3200" dirty="0"/>
              <a:t>※</a:t>
            </a:r>
            <a:r>
              <a:rPr lang="ja-JP" altLang="en-US" sz="3200" dirty="0"/>
              <a:t>開始前にかかっているのは</a:t>
            </a:r>
            <a:endParaRPr lang="en-US" altLang="ja-JP" sz="3200" dirty="0"/>
          </a:p>
          <a:p>
            <a:r>
              <a:rPr lang="ja-JP" altLang="en-US" sz="3200" dirty="0"/>
              <a:t>　　「日本創生の詩」</a:t>
            </a:r>
            <a:endParaRPr lang="en-US" altLang="ja-JP" sz="3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152056" y="35093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9" name="正方形/長方形 18"/>
          <p:cNvSpPr/>
          <p:nvPr/>
        </p:nvSpPr>
        <p:spPr>
          <a:xfrm>
            <a:off x="2292973" y="5209452"/>
            <a:ext cx="798167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立つ時は、</a:t>
            </a:r>
            <a:r>
              <a:rPr lang="ja-JP" altLang="en-US" sz="3200" dirty="0">
                <a:solidFill>
                  <a:srgbClr val="FF0000"/>
                </a:solidFill>
              </a:rPr>
              <a:t>椅子を両手</a:t>
            </a:r>
            <a:r>
              <a:rPr lang="ja-JP" altLang="en-US" sz="3200" dirty="0"/>
              <a:t>でしまいましょう！</a:t>
            </a:r>
            <a:endParaRPr lang="en-US" altLang="ja-JP" sz="3200" dirty="0"/>
          </a:p>
          <a:p>
            <a:r>
              <a:rPr lang="ja-JP" altLang="en-US" sz="3200" dirty="0"/>
              <a:t>机に椅子をしっかりと</a:t>
            </a:r>
            <a:r>
              <a:rPr lang="ja-JP" altLang="en-US" sz="3200" dirty="0">
                <a:solidFill>
                  <a:srgbClr val="FF0000"/>
                </a:solidFill>
              </a:rPr>
              <a:t>くっつけ</a:t>
            </a:r>
            <a:r>
              <a:rPr lang="ja-JP" altLang="en-US" sz="3200" dirty="0"/>
              <a:t>ましょう！</a:t>
            </a:r>
            <a:endParaRPr lang="en-US" altLang="ja-JP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3080" y="4570394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</a:rPr>
              <a:t>（４）椅子は机の下に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48014070-71AA-41A8-9D90-A583C5EAE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99656" y="33569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570" y="718039"/>
            <a:ext cx="5261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（５）「万人幸福の栞」輪読</a:t>
            </a:r>
            <a:endParaRPr kumimoji="1" lang="en-US" altLang="ja-JP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52056" y="35093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0786" y="1406966"/>
            <a:ext cx="86403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自発的に読むことにより、積極心を養う</a:t>
            </a:r>
            <a:endParaRPr kumimoji="1" lang="en-US" altLang="ja-JP" sz="3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□経営者は積極性が大事！恥ずかしがらないで！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□栞の持ち方注意！腰骨を立てましょう！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□リーダーが区切りで「ハイ！」と言ったあと、出席者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が「ハイ！」と返事をし、交替して読みます。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□複数の人が同時に返事をした場合は、心を合わ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せて一緒に読みましょう。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□読み間違えた際は、リーダーが指摘しますので、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「ハイ！」と素直に受け止めて読み直しましょう。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読み間違いをしていない人も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1157DF4A-EF97-47A2-A122-357FB558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228850" y="2914650"/>
            <a:ext cx="6461668" cy="7436"/>
          </a:xfrm>
          <a:prstGeom prst="line">
            <a:avLst/>
          </a:prstGeom>
          <a:ln w="508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27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03080" y="2812177"/>
            <a:ext cx="7264157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（７）会員スピーチ</a:t>
            </a:r>
          </a:p>
          <a:p>
            <a:pPr algn="l"/>
            <a:endParaRPr lang="ja-JP" altLang="en-US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99656" y="33569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正方形/長方形 7"/>
          <p:cNvSpPr/>
          <p:nvPr/>
        </p:nvSpPr>
        <p:spPr>
          <a:xfrm>
            <a:off x="1563510" y="3400085"/>
            <a:ext cx="894668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報告できる実践を積み重ねていきましょう！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ja-JP" altLang="en-US" sz="3200" dirty="0"/>
              <a:t>　□純粋倫理の実践と体験</a:t>
            </a:r>
            <a:r>
              <a:rPr lang="en-US" altLang="ja-JP" dirty="0"/>
              <a:t>(</a:t>
            </a:r>
            <a:r>
              <a:rPr lang="ja-JP" altLang="en-US" dirty="0"/>
              <a:t>経緯や経過など</a:t>
            </a:r>
            <a:r>
              <a:rPr lang="en-US" altLang="ja-JP" dirty="0"/>
              <a:t>)</a:t>
            </a:r>
            <a:endParaRPr lang="ja-JP" altLang="en-US" dirty="0"/>
          </a:p>
          <a:p>
            <a:r>
              <a:rPr lang="ja-JP" altLang="en-US" sz="3200" dirty="0"/>
              <a:t>　□個人的な実践</a:t>
            </a:r>
            <a:r>
              <a:rPr lang="en-US" altLang="ja-JP" dirty="0"/>
              <a:t>(</a:t>
            </a:r>
            <a:r>
              <a:rPr lang="ja-JP" altLang="en-US" dirty="0"/>
              <a:t>将来の夢、希望、生活信条、健康法など</a:t>
            </a:r>
            <a:r>
              <a:rPr lang="en-US" altLang="ja-JP" dirty="0"/>
              <a:t>)</a:t>
            </a:r>
            <a:endParaRPr lang="ja-JP" altLang="en-US" dirty="0"/>
          </a:p>
          <a:p>
            <a:r>
              <a:rPr lang="ja-JP" altLang="en-US" sz="3200" dirty="0"/>
              <a:t>　□家庭内の実践</a:t>
            </a:r>
            <a:r>
              <a:rPr lang="en-US" altLang="ja-JP" dirty="0"/>
              <a:t>(</a:t>
            </a:r>
            <a:r>
              <a:rPr lang="ja-JP" altLang="en-US" dirty="0"/>
              <a:t>家庭の美点発見、父母との思い出など</a:t>
            </a:r>
            <a:r>
              <a:rPr lang="en-US" altLang="ja-JP" dirty="0"/>
              <a:t>)</a:t>
            </a:r>
            <a:endParaRPr lang="ja-JP" altLang="en-US" dirty="0"/>
          </a:p>
          <a:p>
            <a:r>
              <a:rPr lang="ja-JP" altLang="en-US" sz="3200" dirty="0"/>
              <a:t>　□会社内の実践</a:t>
            </a:r>
            <a:r>
              <a:rPr lang="en-US" altLang="ja-JP" dirty="0"/>
              <a:t>(</a:t>
            </a:r>
            <a:r>
              <a:rPr lang="ja-JP" altLang="en-US" dirty="0"/>
              <a:t>経営理念、社風、社員教育、自社での取り組みなど</a:t>
            </a:r>
            <a:r>
              <a:rPr lang="en-US" altLang="ja-JP" dirty="0"/>
              <a:t>)</a:t>
            </a:r>
          </a:p>
          <a:p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570" y="718039"/>
            <a:ext cx="68124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（６）拍手は、早く、細かく、強く</a:t>
            </a:r>
          </a:p>
          <a:p>
            <a:endParaRPr kumimoji="1" lang="en-US" altLang="ja-JP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52056" y="35093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0786" y="1283678"/>
            <a:ext cx="99681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掌にはツボがいっぱい！刺激して元気に！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/>
              <a:t>拍手で送り出し、拍手で迎えてください</a:t>
            </a:r>
            <a:r>
              <a:rPr lang="en-US" altLang="ja-JP" sz="3200" dirty="0"/>
              <a:t>(</a:t>
            </a:r>
            <a:r>
              <a:rPr lang="ja-JP" altLang="en-US" sz="3200" dirty="0"/>
              <a:t>講話も</a:t>
            </a:r>
            <a:r>
              <a:rPr lang="en-US" altLang="ja-JP" sz="3200" dirty="0"/>
              <a:t>)</a:t>
            </a:r>
            <a:endParaRPr lang="ja-JP" altLang="en-US" sz="3200" dirty="0"/>
          </a:p>
          <a:p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82051085-4DE6-4EB9-A194-E0863549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99656" y="33569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570" y="718039"/>
            <a:ext cx="68124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（８）講話</a:t>
            </a:r>
          </a:p>
          <a:p>
            <a:endParaRPr kumimoji="1" lang="en-US" altLang="ja-JP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52056" y="35093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03669" y="1365869"/>
            <a:ext cx="79816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聴く姿勢の習得。何か持って帰るぞ～！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あなたが聴いて欲しいように聴く！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うんうんうん！そうそうそう！メモメモメモ！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積極的な姿勢で、真剣に楽しく聴きましょう！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E553D10A-A13C-4F53-A1C6-B867753E7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4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99656" y="33569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570" y="718039"/>
            <a:ext cx="68124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（９）シェア会・朝食会</a:t>
            </a:r>
          </a:p>
          <a:p>
            <a:endParaRPr kumimoji="1" lang="en-US" altLang="ja-JP" sz="3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52056" y="3509392"/>
            <a:ext cx="3888432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03669" y="1365869"/>
            <a:ext cx="79816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シェア会、朝食会はＭＳの一環であり、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講師への質疑応答や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会員同士の感想を披露しあうことで、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倫理経営に対する一層の理解を深め合う。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さらに、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参加者の倫理法人会活動への</a:t>
            </a: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参画意識を強くし、連帯感を高める場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ぜひ、朝食会まで参加しましょう！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9889A5A5-6ADB-4351-BC47-37596532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87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Autofit/>
          </a:bodyPr>
          <a:lstStyle/>
          <a:p>
            <a:r>
              <a:rPr kumimoji="1" lang="ja-JP" altLang="en-US" b="1" dirty="0">
                <a:latin typeface="+mj-ea"/>
              </a:rPr>
              <a:t>１．倫理研究所って？</a:t>
            </a:r>
            <a:br>
              <a:rPr kumimoji="1" lang="ja-JP" altLang="en-US" b="1" dirty="0">
                <a:latin typeface="+mj-ea"/>
              </a:rPr>
            </a:br>
            <a:endParaRPr kumimoji="1" lang="ja-JP" altLang="en-US" b="1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458" y="1228724"/>
            <a:ext cx="9371542" cy="5267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□</a:t>
            </a:r>
            <a:r>
              <a:rPr kumimoji="1" lang="ja-JP" altLang="en-US" sz="2400" dirty="0"/>
              <a:t>昭和２０年９月３日に、創始者・丸山敏雄先生に</a:t>
            </a:r>
          </a:p>
          <a:p>
            <a:pPr marL="0" indent="0">
              <a:buNone/>
            </a:pPr>
            <a:r>
              <a:rPr kumimoji="1" lang="ja-JP" altLang="en-US" sz="2400" dirty="0"/>
              <a:t>　よって設立された、民間の社会教育団体。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kumimoji="1" lang="ja-JP" altLang="en-US" sz="2400" dirty="0"/>
              <a:t>「生涯学習活動」としての倫理運動を推進。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法人約</a:t>
            </a:r>
            <a:r>
              <a:rPr kumimoji="1" lang="en-US" altLang="ja-JP" sz="2400" dirty="0"/>
              <a:t>6</a:t>
            </a:r>
            <a:r>
              <a:rPr kumimoji="1" lang="ja-JP" altLang="en-US" sz="2400" dirty="0"/>
              <a:t>万</a:t>
            </a:r>
            <a:r>
              <a:rPr lang="en-US" altLang="ja-JP" sz="2400" dirty="0"/>
              <a:t>8</a:t>
            </a:r>
            <a:r>
              <a:rPr kumimoji="1" lang="ja-JP" altLang="en-US" sz="2400" dirty="0"/>
              <a:t>千社、個人約</a:t>
            </a:r>
            <a:r>
              <a:rPr kumimoji="1" lang="en-US" altLang="ja-JP" sz="2400" dirty="0"/>
              <a:t>20</a:t>
            </a:r>
            <a:r>
              <a:rPr kumimoji="1" lang="ja-JP" altLang="en-US" sz="2400" dirty="0"/>
              <a:t>万人。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海外</a:t>
            </a:r>
            <a:r>
              <a:rPr lang="en-US" altLang="ja-JP" sz="2400" dirty="0"/>
              <a:t>(</a:t>
            </a:r>
            <a:r>
              <a:rPr lang="ja-JP" altLang="en-US" sz="2400" dirty="0"/>
              <a:t>アメリカ、ブラジル、中国、台湾）にも広がる。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□昭和</a:t>
            </a:r>
            <a:r>
              <a:rPr lang="en-US" altLang="ja-JP" sz="2400" dirty="0"/>
              <a:t>55</a:t>
            </a:r>
            <a:r>
              <a:rPr lang="ja-JP" altLang="en-US" sz="2400" dirty="0"/>
              <a:t>年に、千葉で滝口長太郎氏の熱烈な要請に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よって、設立されました。職場は教育の最後の砦。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まずは、経営者の自己革新から。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タイトル 1">
            <a:extLst>
              <a:ext uri="{FF2B5EF4-FFF2-40B4-BE49-F238E27FC236}">
                <a16:creationId xmlns="" xmlns:a16="http://schemas.microsoft.com/office/drawing/2014/main" id="{6143FFBC-8FD5-43A2-9923-8F48FD94B871}"/>
              </a:ext>
            </a:extLst>
          </p:cNvPr>
          <p:cNvSpPr txBox="1">
            <a:spLocks/>
          </p:cNvSpPr>
          <p:nvPr/>
        </p:nvSpPr>
        <p:spPr>
          <a:xfrm>
            <a:off x="734484" y="3809999"/>
            <a:ext cx="8596668" cy="156210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3700" b="1" dirty="0">
                <a:latin typeface="+mj-ea"/>
              </a:rPr>
              <a:t>２．倫理法人会って？</a:t>
            </a:r>
            <a:r>
              <a:rPr lang="ja-JP" altLang="en-US" b="1" dirty="0">
                <a:latin typeface="+mj-ea"/>
              </a:rPr>
              <a:t/>
            </a:r>
            <a:br>
              <a:rPr lang="ja-JP" altLang="en-US" b="1" dirty="0">
                <a:latin typeface="+mj-ea"/>
              </a:rPr>
            </a:br>
            <a:endParaRPr lang="ja-JP" altLang="en-US" b="1" dirty="0">
              <a:latin typeface="+mj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="" xmlns:a16="http://schemas.microsoft.com/office/drawing/2014/main" id="{316CB04E-2BA7-4B39-B2FD-BBE178659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9110" y="1228724"/>
            <a:ext cx="1668889" cy="245448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="" xmlns:a16="http://schemas.microsoft.com/office/drawing/2014/main" id="{8621AD19-50F9-4F3A-8487-F7E52258B3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5936" y="4041562"/>
            <a:ext cx="1682063" cy="2275492"/>
          </a:xfrm>
          <a:prstGeom prst="rect">
            <a:avLst/>
          </a:prstGeom>
        </p:spPr>
      </p:pic>
      <p:sp>
        <p:nvSpPr>
          <p:cNvPr id="7" name="フッター プレースホルダー 6">
            <a:extLst>
              <a:ext uri="{FF2B5EF4-FFF2-40B4-BE49-F238E27FC236}">
                <a16:creationId xmlns="" xmlns:a16="http://schemas.microsoft.com/office/drawing/2014/main" id="{6ECC914F-B5C1-4B63-B670-D5A01E43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©2022</a:t>
            </a:r>
            <a:r>
              <a:rPr lang="zh-CN" altLang="en-US" dirty="0"/>
              <a:t>名古屋市南区倫理法人会</a:t>
            </a:r>
            <a:endParaRPr lang="en-US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5012675" y="1630496"/>
            <a:ext cx="3117773" cy="0"/>
          </a:xfrm>
          <a:prstGeom prst="line">
            <a:avLst/>
          </a:prstGeom>
          <a:ln w="508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5347955" y="5543366"/>
            <a:ext cx="3117773" cy="0"/>
          </a:xfrm>
          <a:prstGeom prst="line">
            <a:avLst/>
          </a:prstGeom>
          <a:ln w="508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+mj-ea"/>
              </a:rPr>
              <a:t>（１０）</a:t>
            </a:r>
            <a:r>
              <a:rPr kumimoji="1" lang="ja-JP" altLang="en-US" sz="3200" b="1" dirty="0">
                <a:latin typeface="+mj-ea"/>
              </a:rPr>
              <a:t>その他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798"/>
            <a:ext cx="11019366" cy="5495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□行事開催・対応方針</a:t>
            </a:r>
            <a:endParaRPr lang="en-US" altLang="ja-JP" sz="3200" dirty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□緊急事態宣言　：リモート型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ＭＳ、役員会のみ実施</a:t>
            </a:r>
            <a:endParaRPr lang="en-US" altLang="ja-JP" sz="3200" dirty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□まん延防止措置：集合＆リモート併用型</a:t>
            </a:r>
            <a:endParaRPr lang="en-US" altLang="ja-JP" sz="3200" dirty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講演会中止、経営者の集い・基礎研修リモート講師なし　</a:t>
            </a:r>
            <a:endParaRPr lang="en-US" altLang="ja-JP" sz="2400" dirty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□それ以外　　　　：集合型</a:t>
            </a:r>
            <a:r>
              <a:rPr lang="en-US" altLang="ja-JP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リモート配信</a:t>
            </a:r>
            <a:r>
              <a:rPr lang="en-US" altLang="ja-JP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9DCA2785-7CCE-4BE3-B4F3-6C3613D59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B6325C4-B739-433F-A35F-E9EA9628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800" b="1" dirty="0"/>
              <a:t>名古屋市南区倫理法人会</a:t>
            </a:r>
            <a:endParaRPr lang="en-US" altLang="ja-JP" sz="4800" b="1" dirty="0"/>
          </a:p>
          <a:p>
            <a:pPr marL="0" indent="0" algn="ctr">
              <a:buNone/>
            </a:pPr>
            <a:endParaRPr lang="en-US" altLang="ja-JP" sz="4800" b="1" dirty="0"/>
          </a:p>
          <a:p>
            <a:pPr marL="0" indent="0" algn="ctr">
              <a:buNone/>
            </a:pPr>
            <a:r>
              <a:rPr kumimoji="1" lang="ja-JP" altLang="en-US" sz="4800" b="1" dirty="0"/>
              <a:t>活動方針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A6CBA9C6-7CA5-4EEE-97C6-C9B0DBB9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Autofit/>
          </a:bodyPr>
          <a:lstStyle/>
          <a:p>
            <a:r>
              <a:rPr kumimoji="1" lang="en-US" altLang="ja-JP" b="1" dirty="0">
                <a:latin typeface="+mj-ea"/>
              </a:rPr>
              <a:t>【</a:t>
            </a:r>
            <a:r>
              <a:rPr kumimoji="1" lang="ja-JP" altLang="en-US" b="1" dirty="0">
                <a:latin typeface="+mj-ea"/>
              </a:rPr>
              <a:t>令和４年度　スローガン</a:t>
            </a:r>
            <a:r>
              <a:rPr kumimoji="1" lang="en-US" altLang="ja-JP" b="1" dirty="0">
                <a:latin typeface="+mj-ea"/>
              </a:rPr>
              <a:t>】</a:t>
            </a:r>
            <a:endParaRPr kumimoji="1" lang="ja-JP" altLang="en-US" b="1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447799"/>
            <a:ext cx="8933393" cy="52673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1600" b="1" dirty="0"/>
          </a:p>
          <a:p>
            <a:pPr marL="0" indent="0">
              <a:buNone/>
            </a:pPr>
            <a:endParaRPr lang="en-US" altLang="ja-JP" sz="1600" b="1" dirty="0"/>
          </a:p>
          <a:p>
            <a:pPr marL="0" indent="0">
              <a:buNone/>
            </a:pPr>
            <a:r>
              <a:rPr lang="ja-JP" altLang="en-US" sz="1600" b="1" dirty="0"/>
              <a:t>　　 　い　  　き   　   い　  　き</a:t>
            </a:r>
            <a:endParaRPr lang="en-US" altLang="ja-JP" sz="1600" b="1" dirty="0"/>
          </a:p>
          <a:p>
            <a:pPr marL="0" indent="0">
              <a:buNone/>
            </a:pPr>
            <a:r>
              <a:rPr lang="ja-JP" altLang="en-US" sz="6000" b="1" dirty="0"/>
              <a:t>“活喜生輝”と</a:t>
            </a:r>
            <a:endParaRPr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倫理経営を実践する</a:t>
            </a:r>
            <a:endParaRPr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　　　　　　　大家族！</a:t>
            </a:r>
            <a:endParaRPr lang="en-US" altLang="ja-JP" sz="6000" b="1" dirty="0"/>
          </a:p>
          <a:p>
            <a:pPr marL="0" indent="0">
              <a:buNone/>
            </a:pPr>
            <a:endParaRPr lang="en-US" altLang="ja-JP" sz="6000" b="1" dirty="0"/>
          </a:p>
          <a:p>
            <a:pPr marL="0" indent="0">
              <a:buNone/>
            </a:pPr>
            <a:endParaRPr lang="en-US" altLang="ja-JP" sz="3600" b="1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D15AA858-5090-4977-9A6B-73D9E6384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en-US" altLang="ja-JP" b="1" dirty="0">
                <a:latin typeface="+mj-ea"/>
              </a:rPr>
              <a:t>【</a:t>
            </a:r>
            <a:r>
              <a:rPr lang="ja-JP" altLang="en-US" b="1" dirty="0">
                <a:latin typeface="+mj-ea"/>
              </a:rPr>
              <a:t>令和</a:t>
            </a:r>
            <a:r>
              <a:rPr lang="en-US" altLang="ja-JP" b="1" dirty="0">
                <a:latin typeface="+mj-ea"/>
              </a:rPr>
              <a:t>4</a:t>
            </a:r>
            <a:r>
              <a:rPr lang="ja-JP" altLang="en-US" b="1" dirty="0">
                <a:latin typeface="+mj-ea"/>
              </a:rPr>
              <a:t>年度　活動方針</a:t>
            </a:r>
            <a:r>
              <a:rPr lang="en-US" altLang="ja-JP" b="1" dirty="0">
                <a:latin typeface="+mj-ea"/>
              </a:rPr>
              <a:t>】</a:t>
            </a:r>
            <a:endParaRPr kumimoji="1" lang="ja-JP" altLang="en-US" b="1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798"/>
            <a:ext cx="10295468" cy="5581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（１）モーニングセミナーの更なる充実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①セミナー参加者を増やそう！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②セミナー前後のコミュニケーションを充実させよう！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③幹部社員を巻き込もう！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④会員スピーチを充実させよう！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8044C9AD-AF3C-4425-B590-AC844B045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3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798"/>
            <a:ext cx="10295468" cy="5495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（２）倫理経営実践の機会の充実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①倫理経営ゼミナールの開講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②ＤＶＤ勉強会の開催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③新入会員オリエンテーションの毎月開催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④倫理指導の促進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⑤活力朝礼導入の促進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8C61DF9C-F896-4745-AD8D-6ADC2B96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798"/>
            <a:ext cx="10295468" cy="5495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（３）会員活動の充実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①委員会活動の活性化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研修・ＭＳ・朝礼・広報・女性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＆「家族になろうよ」プロジェクト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②エリア制の導入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③部活動の充実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E3B38021-847F-4B08-9B0F-C80C4D3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en-US" altLang="ja-JP" b="1" dirty="0">
                <a:latin typeface="+mj-ea"/>
              </a:rPr>
              <a:t>【</a:t>
            </a:r>
            <a:r>
              <a:rPr lang="ja-JP" altLang="en-US" b="1" dirty="0">
                <a:latin typeface="+mj-ea"/>
              </a:rPr>
              <a:t>なぜ経営者に自己革新が必要か？</a:t>
            </a:r>
            <a:r>
              <a:rPr lang="en-US" altLang="ja-JP" b="1" dirty="0">
                <a:latin typeface="+mj-ea"/>
              </a:rPr>
              <a:t>】</a:t>
            </a:r>
            <a:endParaRPr kumimoji="1" lang="ja-JP" altLang="en-US" sz="2000" b="1" dirty="0">
              <a:latin typeface="+mj-ea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48401D35-8E6B-4D37-BB9B-CDF8545B2E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005948"/>
              </p:ext>
            </p:extLst>
          </p:nvPr>
        </p:nvGraphicFramePr>
        <p:xfrm>
          <a:off x="677863" y="1447800"/>
          <a:ext cx="9371012" cy="526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8F0D1AD8-BAE3-43CC-A323-9710F0A980AF}"/>
              </a:ext>
            </a:extLst>
          </p:cNvPr>
          <p:cNvSpPr txBox="1"/>
          <p:nvPr/>
        </p:nvSpPr>
        <p:spPr>
          <a:xfrm>
            <a:off x="4795267" y="6584320"/>
            <a:ext cx="4248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出所：</a:t>
            </a:r>
            <a:r>
              <a:rPr lang="en-US" altLang="ja-JP" sz="1100" dirty="0"/>
              <a:t>『</a:t>
            </a:r>
            <a:r>
              <a:rPr lang="ja-JP" altLang="ja-JP" sz="1100" dirty="0"/>
              <a:t>なぜこの会社はモチベーションが高いのか</a:t>
            </a:r>
            <a:r>
              <a:rPr lang="en-US" altLang="ja-JP" sz="1100" dirty="0"/>
              <a:t>』(</a:t>
            </a:r>
            <a:r>
              <a:rPr lang="ja-JP" altLang="ja-JP" sz="1100" dirty="0"/>
              <a:t>商業界</a:t>
            </a:r>
            <a:r>
              <a:rPr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4595F452-E1B2-4145-9B71-4384168CE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+mj-ea"/>
              </a:rPr>
              <a:t>３．</a:t>
            </a:r>
            <a:r>
              <a:rPr kumimoji="1" lang="ja-JP" altLang="en-US" b="1" dirty="0">
                <a:latin typeface="+mj-ea"/>
              </a:rPr>
              <a:t>倫理法人会の目的</a:t>
            </a:r>
            <a:r>
              <a:rPr kumimoji="1" lang="ja-JP" altLang="en-US" sz="2000" b="1" dirty="0">
                <a:latin typeface="+mj-ea"/>
              </a:rPr>
              <a:t>～倫理法人会規程より～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7799"/>
            <a:ext cx="9371542" cy="52673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 dirty="0"/>
              <a:t>第３条（目的）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本会は、実行によって直ちに</a:t>
            </a:r>
            <a:r>
              <a:rPr lang="ja-JP" altLang="en-US" sz="2400" dirty="0">
                <a:solidFill>
                  <a:schemeClr val="tx1"/>
                </a:solidFill>
              </a:rPr>
              <a:t>正しさが証明できる</a:t>
            </a:r>
            <a:r>
              <a:rPr lang="ja-JP" altLang="en-US" sz="2400" dirty="0">
                <a:solidFill>
                  <a:srgbClr val="FF0000"/>
                </a:solidFill>
              </a:rPr>
              <a:t>純粋倫理</a:t>
            </a:r>
            <a:r>
              <a:rPr lang="ja-JP" altLang="en-US" sz="2400" dirty="0">
                <a:solidFill>
                  <a:schemeClr val="tx1"/>
                </a:solidFill>
              </a:rPr>
              <a:t>を基底に、経営者の自己革新をはかり、心の経営</a:t>
            </a:r>
            <a:r>
              <a:rPr lang="ja-JP" altLang="en-US" sz="2400" dirty="0"/>
              <a:t>をめざす人々のネットワークを拡げ、共尊共生の精神に則った健全な繁栄を実現し、地域社会の発展と美しい世界づくりに貢献することを目的とする。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第４条</a:t>
            </a:r>
            <a:r>
              <a:rPr lang="ja-JP" altLang="en-US" sz="2400" dirty="0"/>
              <a:t>（活動）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本会は、前条の目的を達成するため、以下の活動を行う。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１．倫理経営の普及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２．倫理経営にもとづいた各種セミナー、講演会などの開催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３．富士教育センターでの各種セミナーの受講推進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４．その他目的を達成するために必要な活動</a:t>
            </a:r>
            <a:endParaRPr kumimoji="1" lang="en-US" altLang="ja-JP" sz="240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8B5F1A67-FA2D-48EF-BCEE-400A8360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22910" y="1291590"/>
            <a:ext cx="9978390" cy="216027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2006585" y="5070926"/>
            <a:ext cx="2131075" cy="0"/>
          </a:xfrm>
          <a:prstGeom prst="line">
            <a:avLst/>
          </a:prstGeom>
          <a:ln w="508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253413" y="1447798"/>
            <a:ext cx="131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66FF"/>
                </a:solidFill>
              </a:rPr>
              <a:t>栞 序</a:t>
            </a:r>
            <a:endParaRPr kumimoji="1" lang="ja-JP" altLang="en-US" sz="24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9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28700"/>
            <a:ext cx="9714442" cy="58959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en-US" altLang="ja-JP" sz="2400" dirty="0"/>
              <a:t>【</a:t>
            </a:r>
            <a:r>
              <a:rPr kumimoji="1" lang="ja-JP" altLang="en-US" sz="2400" dirty="0"/>
              <a:t>倫理法人会活動指針</a:t>
            </a:r>
            <a:r>
              <a:rPr kumimoji="1" lang="en-US" altLang="ja-JP" sz="2400" dirty="0"/>
              <a:t>】</a:t>
            </a:r>
          </a:p>
          <a:p>
            <a:pPr marL="0" indent="0">
              <a:buNone/>
            </a:pPr>
            <a:r>
              <a:rPr kumimoji="1" lang="ja-JP" altLang="en-US" sz="2400" dirty="0"/>
              <a:t>　１．倫理の学習と実践の場を提供し、よりよい生活習慣とゆたかな</a:t>
            </a:r>
            <a:r>
              <a:rPr lang="ja-JP" altLang="en-US" sz="2400" dirty="0"/>
              <a:t>人間性を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そなえたリーダーを養成する。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２．深く家族を愛し、篤く祖先を敬い、なごやかでゆるぎない家庭を築く人を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育てる。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３．「明朗」「愛和」「喜働」の実践により、躍動する職場づくりを推進する。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４．愛と敬と感謝の経営をめざす会員の輪を拡げ、各種の活動をとおして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地域社会の発展に寄与する。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５．自然を畏敬・親愛し、「地球人」たる自覚を深め、環境の保全と美化に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貢献する。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【</a:t>
            </a:r>
            <a:r>
              <a:rPr lang="ja-JP" altLang="en-US" sz="2400" dirty="0"/>
              <a:t>倫理法人会会員心得</a:t>
            </a:r>
            <a:r>
              <a:rPr lang="en-US" altLang="ja-JP" sz="2400" dirty="0"/>
              <a:t>】</a:t>
            </a:r>
          </a:p>
          <a:p>
            <a:pPr marL="0" indent="0">
              <a:buNone/>
            </a:pPr>
            <a:r>
              <a:rPr lang="ja-JP" altLang="en-US" sz="2400" dirty="0"/>
              <a:t>　１．朗らかに働き、喜びの人生を創造します。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２．約束を守り、信頼の輪をひろげます。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３．人を愛して争わず、互いの繁栄をねがいます。</a:t>
            </a:r>
            <a:endParaRPr kumimoji="1" lang="en-US" altLang="ja-JP" sz="2400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4AB476BD-8B9F-4888-A376-F5B001DE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401" y="2027855"/>
            <a:ext cx="4573104" cy="4641504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4593825" y="3394720"/>
            <a:ext cx="2304256" cy="2160240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66531" y="1113200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FF0000"/>
                </a:solidFill>
                <a:latin typeface="A-OTF 新ゴ Pro U" pitchFamily="34" charset="-128"/>
                <a:ea typeface="A-OTF 新ゴ Pro U" pitchFamily="34" charset="-128"/>
              </a:rPr>
              <a:t>明朗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75520" y="5157192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FF0000"/>
                </a:solidFill>
                <a:latin typeface="A-OTF 新ゴ Pro U" pitchFamily="34" charset="-128"/>
                <a:ea typeface="A-OTF 新ゴ Pro U" pitchFamily="34" charset="-128"/>
              </a:rPr>
              <a:t>愛和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32505" y="5157193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FF0000"/>
                </a:solidFill>
                <a:latin typeface="A-OTF 新ゴ Pro U" pitchFamily="34" charset="-128"/>
                <a:ea typeface="A-OTF 新ゴ Pro U" pitchFamily="34" charset="-128"/>
              </a:rPr>
              <a:t>喜働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="" xmlns:a16="http://schemas.microsoft.com/office/drawing/2014/main" id="{84997BA5-32D1-4218-B9A1-0D2ED0128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Autofit/>
          </a:bodyPr>
          <a:lstStyle/>
          <a:p>
            <a:r>
              <a:rPr lang="en-US" altLang="ja-JP" b="1" dirty="0">
                <a:latin typeface="+mj-ea"/>
              </a:rPr>
              <a:t>【</a:t>
            </a:r>
            <a:r>
              <a:rPr kumimoji="1" lang="ja-JP" altLang="en-US" b="1" dirty="0">
                <a:latin typeface="+mj-ea"/>
              </a:rPr>
              <a:t>倫理</a:t>
            </a:r>
            <a:r>
              <a:rPr lang="ja-JP" altLang="en-US" b="1" dirty="0">
                <a:latin typeface="+mj-ea"/>
              </a:rPr>
              <a:t>法人会</a:t>
            </a:r>
            <a:r>
              <a:rPr kumimoji="1" lang="ja-JP" altLang="en-US" b="1" dirty="0">
                <a:latin typeface="+mj-ea"/>
              </a:rPr>
              <a:t>の</a:t>
            </a:r>
            <a:r>
              <a:rPr kumimoji="1" lang="ja-JP" altLang="en-US" b="1" dirty="0" smtClean="0">
                <a:latin typeface="+mj-ea"/>
              </a:rPr>
              <a:t>マーク・ピンバッジ</a:t>
            </a:r>
            <a:r>
              <a:rPr kumimoji="1" lang="en-US" altLang="ja-JP" b="1" dirty="0" smtClean="0">
                <a:latin typeface="+mj-ea"/>
              </a:rPr>
              <a:t>】</a:t>
            </a:r>
            <a:r>
              <a:rPr kumimoji="1" lang="ja-JP" altLang="en-US" b="1" dirty="0">
                <a:latin typeface="+mj-ea"/>
              </a:rPr>
              <a:t/>
            </a:r>
            <a:br>
              <a:rPr kumimoji="1" lang="ja-JP" altLang="en-US" b="1" dirty="0">
                <a:latin typeface="+mj-ea"/>
              </a:rPr>
            </a:br>
            <a:endParaRPr kumimoji="1" lang="ja-JP" altLang="en-US" b="1" dirty="0">
              <a:latin typeface="+mj-ea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17A54ED9-F73A-4F18-8E26-AB952BA5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©2022</a:t>
            </a:r>
            <a:r>
              <a:rPr kumimoji="1" lang="zh-CN" altLang="en-US"/>
              <a:t>名古屋市南区倫理法人会</a:t>
            </a:r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36607" y="1713364"/>
            <a:ext cx="3771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66FF"/>
                </a:solidFill>
              </a:rPr>
              <a:t>栞 </a:t>
            </a:r>
            <a:r>
              <a:rPr kumimoji="1" lang="en-US" altLang="ja-JP" sz="2400" b="1" dirty="0" smtClean="0">
                <a:solidFill>
                  <a:srgbClr val="0066FF"/>
                </a:solidFill>
              </a:rPr>
              <a:t>P8-9</a:t>
            </a:r>
          </a:p>
          <a:p>
            <a:r>
              <a:rPr kumimoji="1" lang="ja-JP" altLang="en-US" sz="2400" b="1" dirty="0" smtClean="0">
                <a:solidFill>
                  <a:srgbClr val="0066FF"/>
                </a:solidFill>
              </a:rPr>
              <a:t>純情（すなお）</a:t>
            </a:r>
            <a:endParaRPr kumimoji="1" lang="ja-JP" altLang="en-US" sz="2400" b="1" dirty="0">
              <a:solidFill>
                <a:srgbClr val="0066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3205" y="3394720"/>
            <a:ext cx="3238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倫理法人会行事に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参加する時は必ず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バッジを着用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005840"/>
            <a:ext cx="10386908" cy="5974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“</a:t>
            </a:r>
            <a:r>
              <a:rPr kumimoji="1" lang="ja-JP" altLang="en-US" sz="2400" dirty="0"/>
              <a:t>倫理経営”とは、“純粋倫理”に基づいた経営</a:t>
            </a:r>
          </a:p>
          <a:p>
            <a:pPr marL="0" indent="0">
              <a:buNone/>
            </a:pPr>
            <a:r>
              <a:rPr kumimoji="1" lang="ja-JP" altLang="en-US" sz="2400" dirty="0"/>
              <a:t>　　□倫理：二人以上の者が集まって仲良く暮らしていく筋道。</a:t>
            </a:r>
          </a:p>
          <a:p>
            <a:pPr marL="0" indent="0">
              <a:buNone/>
            </a:pPr>
            <a:r>
              <a:rPr kumimoji="1" lang="ja-JP" altLang="en-US" sz="2400" dirty="0"/>
              <a:t>　　　　　　ヒトが人として成長し、他者と共に「よく生きる」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　　ために則るべき道。</a:t>
            </a:r>
          </a:p>
          <a:p>
            <a:pPr marL="0" indent="0">
              <a:buNone/>
            </a:pPr>
            <a:r>
              <a:rPr kumimoji="1" lang="ja-JP" altLang="en-US" sz="2400" dirty="0"/>
              <a:t>　　□純粋倫理：実行によって直ちに正しさが証明できる生活のすじみち</a:t>
            </a:r>
          </a:p>
          <a:p>
            <a:pPr marL="0" indent="0">
              <a:buNone/>
            </a:pPr>
            <a:r>
              <a:rPr kumimoji="1" lang="ja-JP" altLang="en-US" sz="2400" dirty="0"/>
              <a:t>　　　□絶対倫理：いつでもどこでも誰が行っても必ずあてはまる。</a:t>
            </a:r>
          </a:p>
          <a:p>
            <a:pPr marL="0" indent="0">
              <a:buNone/>
            </a:pPr>
            <a:r>
              <a:rPr kumimoji="1" lang="ja-JP" altLang="en-US" sz="2400" dirty="0"/>
              <a:t>　　　　　　　　　 いつまでも変わらず、あらゆる文化の基となる、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</a:t>
            </a:r>
            <a:r>
              <a:rPr kumimoji="1" lang="ja-JP" altLang="en-US" sz="2400" dirty="0"/>
              <a:t>皆が幸せになれる道。</a:t>
            </a:r>
          </a:p>
          <a:p>
            <a:pPr marL="0" indent="0">
              <a:buNone/>
            </a:pPr>
            <a:r>
              <a:rPr kumimoji="1" lang="ja-JP" altLang="en-US" sz="2400" dirty="0"/>
              <a:t>　　　□実験倫理：やってみれば正しいかどうかすぐわかる。</a:t>
            </a:r>
          </a:p>
          <a:p>
            <a:pPr marL="0" indent="0">
              <a:buNone/>
            </a:pPr>
            <a:r>
              <a:rPr kumimoji="1" lang="ja-JP" altLang="en-US" sz="2400" dirty="0"/>
              <a:t>　　□倫理経営：倫理に基づいた経営。行為する人間の心の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　　　　ありようを重視する“心の経営”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1F56E291-CD43-43B9-8F88-C2284460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5273" y="2979418"/>
            <a:ext cx="131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66FF"/>
                </a:solidFill>
              </a:rPr>
              <a:t>栞 序</a:t>
            </a:r>
            <a:endParaRPr kumimoji="1" lang="ja-JP" altLang="en-US" sz="2400" b="1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5273" y="3462154"/>
            <a:ext cx="1816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66FF"/>
                </a:solidFill>
              </a:rPr>
              <a:t>栞 </a:t>
            </a:r>
            <a:r>
              <a:rPr kumimoji="1" lang="en-US" altLang="ja-JP" sz="2400" b="1" dirty="0" smtClean="0">
                <a:solidFill>
                  <a:srgbClr val="0066FF"/>
                </a:solidFill>
              </a:rPr>
              <a:t>P6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1470" y="4871854"/>
            <a:ext cx="1383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66FF"/>
                </a:solidFill>
              </a:rPr>
              <a:t>栞 </a:t>
            </a:r>
            <a:r>
              <a:rPr kumimoji="1" lang="en-US" altLang="ja-JP" sz="2400" b="1" dirty="0" smtClean="0">
                <a:solidFill>
                  <a:srgbClr val="0066FF"/>
                </a:solidFill>
              </a:rPr>
              <a:t>P7</a:t>
            </a:r>
          </a:p>
        </p:txBody>
      </p:sp>
    </p:spTree>
    <p:extLst>
      <p:ext uri="{BB962C8B-B14F-4D97-AF65-F5344CB8AC3E}">
        <p14:creationId xmlns:p14="http://schemas.microsoft.com/office/powerpoint/2010/main" val="6170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5658" y="445770"/>
            <a:ext cx="11152718" cy="59778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000" dirty="0" smtClean="0"/>
              <a:t>経営者・経営幹部が</a:t>
            </a:r>
            <a:endParaRPr lang="en-US" altLang="ja-JP" sz="3000" dirty="0"/>
          </a:p>
          <a:p>
            <a:pPr marL="0" indent="0" algn="ctr">
              <a:buNone/>
            </a:pPr>
            <a:r>
              <a:rPr lang="ja-JP" altLang="en-US" sz="6000" dirty="0" smtClean="0">
                <a:solidFill>
                  <a:srgbClr val="FF0000"/>
                </a:solidFill>
              </a:rPr>
              <a:t>倫理経営を実践して</a:t>
            </a:r>
            <a:endParaRPr lang="en-US" altLang="ja-JP" sz="6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sz="6000" dirty="0" smtClean="0">
                <a:solidFill>
                  <a:srgbClr val="FF0000"/>
                </a:solidFill>
              </a:rPr>
              <a:t>徳を積み</a:t>
            </a:r>
            <a:r>
              <a:rPr lang="ja-JP" altLang="en-US" sz="6000" dirty="0">
                <a:solidFill>
                  <a:srgbClr val="FF0000"/>
                </a:solidFill>
              </a:rPr>
              <a:t>（徳福一致</a:t>
            </a:r>
            <a:r>
              <a:rPr lang="ja-JP" altLang="en-US" sz="6000" dirty="0" smtClean="0">
                <a:solidFill>
                  <a:srgbClr val="FF0000"/>
                </a:solidFill>
              </a:rPr>
              <a:t>）</a:t>
            </a:r>
            <a:endParaRPr lang="en-US" altLang="ja-JP" sz="6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sz="6000" dirty="0" smtClean="0">
                <a:solidFill>
                  <a:srgbClr val="FF0000"/>
                </a:solidFill>
              </a:rPr>
              <a:t>人間力が高まると</a:t>
            </a:r>
            <a:endParaRPr lang="en-US" altLang="ja-JP" sz="6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6000" dirty="0" smtClean="0">
                <a:solidFill>
                  <a:srgbClr val="FF0000"/>
                </a:solidFill>
              </a:rPr>
              <a:t>会社や事業が</a:t>
            </a:r>
            <a:endParaRPr kumimoji="1" lang="en-US" altLang="ja-JP" sz="6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6000" dirty="0" smtClean="0">
                <a:solidFill>
                  <a:srgbClr val="FF0000"/>
                </a:solidFill>
              </a:rPr>
              <a:t>健全に繁栄していく</a:t>
            </a:r>
            <a:endParaRPr kumimoji="1" lang="en-US" altLang="ja-JP" sz="6000" dirty="0" smtClean="0">
              <a:solidFill>
                <a:srgbClr val="FF0000"/>
              </a:solidFill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="" xmlns:a16="http://schemas.microsoft.com/office/drawing/2014/main" id="{1F56E291-CD43-43B9-8F88-C2284460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6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963553-6604-49F1-8994-C95F167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38199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+mj-ea"/>
              </a:rPr>
              <a:t>４．</a:t>
            </a:r>
            <a:r>
              <a:rPr kumimoji="1" lang="ja-JP" altLang="en-US" b="1" dirty="0">
                <a:latin typeface="+mj-ea"/>
              </a:rPr>
              <a:t>倫理法人会に入ると・・・</a:t>
            </a:r>
            <a:endParaRPr kumimoji="1" lang="ja-JP" altLang="en-US" sz="2000" b="1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52D6D4-B746-4220-88B5-157998E5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447799"/>
            <a:ext cx="10437707" cy="5267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　①全国</a:t>
            </a:r>
            <a:r>
              <a:rPr kumimoji="1" lang="en-US" altLang="ja-JP" sz="3600" dirty="0"/>
              <a:t>700</a:t>
            </a:r>
            <a:r>
              <a:rPr kumimoji="1" lang="ja-JP" altLang="en-US" sz="3600" dirty="0"/>
              <a:t>以上の会場どこへ行ってもＯＫ！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②</a:t>
            </a:r>
            <a:r>
              <a:rPr lang="en-US" altLang="ja-JP" sz="3600" dirty="0"/>
              <a:t>『</a:t>
            </a:r>
            <a:r>
              <a:rPr lang="ja-JP" altLang="en-US" sz="3600" dirty="0"/>
              <a:t>職場の教養</a:t>
            </a:r>
            <a:r>
              <a:rPr lang="en-US" altLang="ja-JP" sz="3600" dirty="0"/>
              <a:t>』</a:t>
            </a:r>
            <a:r>
              <a:rPr lang="ja-JP" altLang="en-US" sz="3600" dirty="0"/>
              <a:t>が３０冊贈呈！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③各種セミナー・研修に参加できる！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2600" dirty="0"/>
              <a:t>　　　</a:t>
            </a:r>
            <a:r>
              <a:rPr lang="en-US" altLang="ja-JP" sz="2600" dirty="0"/>
              <a:t>(</a:t>
            </a:r>
            <a:r>
              <a:rPr lang="ja-JP" altLang="en-US" sz="2600" dirty="0"/>
              <a:t>モーニングセミナー・経営者のつどい・ＤＶＤ勉強会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　　　「倫理経営」基礎講座・講演会・ゼミナール・実践塾など</a:t>
            </a:r>
            <a:r>
              <a:rPr lang="en-US" altLang="ja-JP" sz="2600" dirty="0"/>
              <a:t>)</a:t>
            </a:r>
          </a:p>
          <a:p>
            <a:pPr marL="0" indent="0">
              <a:buNone/>
            </a:pPr>
            <a:r>
              <a:rPr kumimoji="1" lang="ja-JP" altLang="en-US" sz="3600" dirty="0"/>
              <a:t>　④倫理指導が受けられる！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⑤会社の朝礼指導もしてもらえる</a:t>
            </a:r>
            <a:r>
              <a:rPr kumimoji="1" lang="ja-JP" altLang="en-US" sz="3600" dirty="0" smtClean="0"/>
              <a:t>！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【</a:t>
            </a:r>
            <a:r>
              <a:rPr lang="ja-JP" altLang="en-US" sz="3600" dirty="0" smtClean="0"/>
              <a:t>伝助入力</a:t>
            </a:r>
            <a:r>
              <a:rPr lang="en-US" altLang="ja-JP" sz="3600" dirty="0" smtClean="0"/>
              <a:t>(PW)</a:t>
            </a:r>
            <a:r>
              <a:rPr lang="ja-JP" altLang="en-US" sz="3600" dirty="0" smtClean="0"/>
              <a:t>・自分エリアを確認</a:t>
            </a:r>
            <a:r>
              <a:rPr lang="en-US" altLang="ja-JP" sz="3600" dirty="0" smtClean="0"/>
              <a:t>】</a:t>
            </a:r>
            <a:endParaRPr kumimoji="1" lang="ja-JP" altLang="en-US" sz="360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E9E30ECD-81D5-4CE4-ACC9-6AA7ADA8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©2022</a:t>
            </a:r>
            <a:r>
              <a:rPr lang="zh-CN" altLang="en-US"/>
              <a:t>名古屋市南区倫理法人会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3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2552</TotalTime>
  <Words>824</Words>
  <Application>Microsoft Office PowerPoint</Application>
  <PresentationFormat>ワイド画面</PresentationFormat>
  <Paragraphs>261</Paragraphs>
  <Slides>25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6" baseType="lpstr">
      <vt:lpstr>A-OTF 新ゴ Pro U</vt:lpstr>
      <vt:lpstr>Meiryo UI</vt:lpstr>
      <vt:lpstr>ＭＳ Ｐゴシック</vt:lpstr>
      <vt:lpstr>メイリオ</vt:lpstr>
      <vt:lpstr>游ゴシック</vt:lpstr>
      <vt:lpstr>Arial</vt:lpstr>
      <vt:lpstr>Calibri</vt:lpstr>
      <vt:lpstr>Trebuchet MS</vt:lpstr>
      <vt:lpstr>Wingdings 3</vt:lpstr>
      <vt:lpstr>ファセット</vt:lpstr>
      <vt:lpstr>Worksheet</vt:lpstr>
      <vt:lpstr>令和４年度 名古屋市南区倫理法人会</vt:lpstr>
      <vt:lpstr>１．倫理研究所って？ </vt:lpstr>
      <vt:lpstr>【なぜ経営者に自己革新が必要か？】</vt:lpstr>
      <vt:lpstr>３．倫理法人会の目的～倫理法人会規程より～</vt:lpstr>
      <vt:lpstr>PowerPoint プレゼンテーション</vt:lpstr>
      <vt:lpstr>【倫理法人会のマーク・ピンバッジ】 </vt:lpstr>
      <vt:lpstr>PowerPoint プレゼンテーション</vt:lpstr>
      <vt:lpstr>PowerPoint プレゼンテーション</vt:lpstr>
      <vt:lpstr>４．倫理法人会に入ると・・・</vt:lpstr>
      <vt:lpstr>【倫理法人会組織図】</vt:lpstr>
      <vt:lpstr>５．モーニングセミナー</vt:lpstr>
      <vt:lpstr>【プログラム】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（１０）その他</vt:lpstr>
      <vt:lpstr>PowerPoint プレゼンテーション</vt:lpstr>
      <vt:lpstr>【令和４年度　スローガン】</vt:lpstr>
      <vt:lpstr>【令和4年度　活動方針】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令和４年度 名古屋市南区倫理法人会</dc:title>
  <dc:creator>亀井　英孝</dc:creator>
  <cp:lastModifiedBy>Microsoft アカウント</cp:lastModifiedBy>
  <cp:revision>93</cp:revision>
  <cp:lastPrinted>2022-08-27T03:24:32Z</cp:lastPrinted>
  <dcterms:created xsi:type="dcterms:W3CDTF">2021-07-23T05:05:54Z</dcterms:created>
  <dcterms:modified xsi:type="dcterms:W3CDTF">2022-08-27T06:02:48Z</dcterms:modified>
</cp:coreProperties>
</file>